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2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12192000"/>
  <p:custDataLst>
    <p:tags r:id="rId35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de6382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第十一讲 八年级（下）Units 1—2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de6382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第十一讲 八年级（下）Units 1—2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e9c62722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e9c62722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imagine的用法</a:t>
            </a:r>
            <a:endParaRPr lang="en-US" altLang="zh-CN" sz="2800" b="1" dirty="0"/>
          </a:p>
        </p:txBody>
      </p:sp>
      <p:pic>
        <p:nvPicPr>
          <p:cNvPr id="4" name="P_5_BD#157609a90?htil=2&amp;vcp=1&amp;pid=be9c62722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216" y="1344676"/>
            <a:ext cx="5367528" cy="35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157609a90?htil=2&amp;vcp=1&amp;pid=be9c62722&amp;color=0,0,0&amp;vtp=1&amp;bbb=1&amp;hb=1&amp;hs=1"/>
          <p:cNvSpPr/>
          <p:nvPr/>
        </p:nvSpPr>
        <p:spPr>
          <a:xfrm>
            <a:off x="502920" y="1308100"/>
            <a:ext cx="568756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史密斯先生根本想不到发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生了什么事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他们只是想象他们的梦想能够实现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6" name="P_5_BD#157609a90?htil=2&amp;vcp=1&amp;pid=be9c62722&amp;color=0,0,0&amp;vtp=1&amp;bbb=1&amp;hb=1&amp;hs=1"/>
          <p:cNvSpPr/>
          <p:nvPr/>
        </p:nvSpPr>
        <p:spPr>
          <a:xfrm>
            <a:off x="503995" y="5148643"/>
            <a:ext cx="1118401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desert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island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就想象一下你独自在荒岛上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的情形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07c60152?vcp=1&amp;pid=be9c6272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07c60152?vcp=1&amp;pid=be9c6272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32_1#3638a40b9?vcp=1&amp;pid=707c60152&amp;color=0,0,0&amp;vtp=1&amp;bbb=1&amp;h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Longping.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（imagine）.She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（fly）?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artist.（盲填）</a:t>
            </a:r>
            <a:endParaRPr lang="en-US" altLang="zh-CN" sz="2400" dirty="0"/>
          </a:p>
        </p:txBody>
      </p:sp>
      <p:sp>
        <p:nvSpPr>
          <p:cNvPr id="5" name="QB_6_AN.33_1#3638a40b9.blank?vcp=1&amp;pid=707c60152&amp;color=0,0,0&amp;vpa=17&amp;vtp=1&amp;bbb=1"/>
          <p:cNvSpPr/>
          <p:nvPr/>
        </p:nvSpPr>
        <p:spPr>
          <a:xfrm>
            <a:off x="9409588" y="1292860"/>
            <a:ext cx="933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  <p:sp>
        <p:nvSpPr>
          <p:cNvPr id="7" name="QB_6_AN.35_1#3638a40b9.blank?vcp=1&amp;pid=707c60152&amp;color=0,0,0&amp;vpa=18&amp;vtp=1&amp;bbb=1"/>
          <p:cNvSpPr/>
          <p:nvPr/>
        </p:nvSpPr>
        <p:spPr>
          <a:xfrm>
            <a:off x="3704114" y="2397760"/>
            <a:ext cx="1117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endParaRPr lang="en-US" altLang="zh-CN" sz="2400" dirty="0"/>
          </a:p>
        </p:txBody>
      </p:sp>
      <p:sp>
        <p:nvSpPr>
          <p:cNvPr id="9" name="QB_6_AN.37_1#3638a40b9.blank?vcp=1&amp;pid=707c60152&amp;color=0,0,0&amp;vpa=19&amp;vtp=1&amp;bbb=1"/>
          <p:cNvSpPr/>
          <p:nvPr/>
        </p:nvSpPr>
        <p:spPr>
          <a:xfrm>
            <a:off x="4170839" y="3515360"/>
            <a:ext cx="1778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imagination</a:t>
            </a:r>
            <a:endParaRPr lang="en-US" altLang="zh-CN" sz="2400" dirty="0"/>
          </a:p>
        </p:txBody>
      </p:sp>
      <p:sp>
        <p:nvSpPr>
          <p:cNvPr id="11" name="QB_6_AN.39_1#3638a40b9.blank?vcp=1&amp;pid=707c60152&amp;color=0,0,0&amp;vpa=20&amp;vtp=1&amp;bbb=1"/>
          <p:cNvSpPr/>
          <p:nvPr/>
        </p:nvSpPr>
        <p:spPr>
          <a:xfrm>
            <a:off x="6602888" y="4632960"/>
            <a:ext cx="9667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endParaRPr lang="en-US" altLang="zh-CN" sz="2400" dirty="0"/>
          </a:p>
        </p:txBody>
      </p:sp>
      <p:sp>
        <p:nvSpPr>
          <p:cNvPr id="13" name="QB_6_AN.41_1#3638a40b9.blank?vcp=1&amp;pid=707c60152&amp;color=0,0,0&amp;vpa=21&amp;vtp=1&amp;bbb=1"/>
          <p:cNvSpPr/>
          <p:nvPr/>
        </p:nvSpPr>
        <p:spPr>
          <a:xfrm>
            <a:off x="2975452" y="5204460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15" name="QB_6_AN.43_1#3638a40b9.blank?vcp=1&amp;pid=707c60152&amp;color=0,0,0&amp;vpa=22&amp;vtp=1&amp;bbb=1"/>
          <p:cNvSpPr/>
          <p:nvPr/>
        </p:nvSpPr>
        <p:spPr>
          <a:xfrm>
            <a:off x="5517039" y="5741670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b272f9b6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b272f9b6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matter的用法</a:t>
            </a:r>
            <a:endParaRPr lang="en-US" altLang="zh-CN" sz="2800" b="1" dirty="0"/>
          </a:p>
        </p:txBody>
      </p:sp>
      <p:pic>
        <p:nvPicPr>
          <p:cNvPr id="4" name="P_5_BD#6a465c9d3?vcp=1&amp;pid=1b272f9b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1435100"/>
            <a:ext cx="5495544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6a465c9d3?vcp=1&amp;pid=1b272f9b6&amp;color=0,0,0&amp;vtp=1&amp;bbb=1&amp;hb=1"/>
          <p:cNvSpPr/>
          <p:nvPr/>
        </p:nvSpPr>
        <p:spPr>
          <a:xfrm>
            <a:off x="502920" y="44704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特别提示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matter前需要加定冠词the；wrong前无任何修饰词；trouble前要加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the或形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容词性物主代词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77bb930c?vcp=1&amp;pid=1b272f9b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77bb930c?vcp=1&amp;pid=1b272f9b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44_1#589119e1e?vcp=1&amp;pid=077bb930c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girl?（盲填）</a:t>
            </a:r>
            <a:endParaRPr lang="en-US" altLang="zh-CN" sz="2400" dirty="0"/>
          </a:p>
        </p:txBody>
      </p:sp>
      <p:sp>
        <p:nvSpPr>
          <p:cNvPr id="5" name="QB_6_AN.45_1#589119e1e.blank?vcp=1&amp;pid=077bb930c&amp;color=0,0,0&amp;vpa=23&amp;vtp=1"/>
          <p:cNvSpPr/>
          <p:nvPr/>
        </p:nvSpPr>
        <p:spPr>
          <a:xfrm>
            <a:off x="1392713" y="129286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6_AN.47_1#589119e1e.blank?vcp=1&amp;pid=077bb930c&amp;color=0,0,0&amp;vpa=24&amp;vtp=1&amp;bbb=1"/>
          <p:cNvSpPr/>
          <p:nvPr/>
        </p:nvSpPr>
        <p:spPr>
          <a:xfrm>
            <a:off x="3848576" y="24104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6_AN.49_1#589119e1e.blank?vcp=1&amp;pid=077bb930c&amp;color=0,0,0&amp;vpa=25&amp;vtp=1&amp;bbb=1"/>
          <p:cNvSpPr/>
          <p:nvPr/>
        </p:nvSpPr>
        <p:spPr>
          <a:xfrm>
            <a:off x="2303939" y="3528060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11" name="QB_6_AN.51_1#589119e1e.blank?vcp=1&amp;pid=077bb930c&amp;color=0,0,0&amp;vpa=26&amp;vtp=1&amp;bbb=1"/>
          <p:cNvSpPr/>
          <p:nvPr/>
        </p:nvSpPr>
        <p:spPr>
          <a:xfrm>
            <a:off x="3351689" y="4624070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2" name="QB_6_BD.52_1#b9d7d4719?sp=1&amp;vcp=1&amp;pid=077bb930c&amp;color=0,0,0&amp;vtp=1&amp;bbb=1"/>
          <p:cNvSpPr/>
          <p:nvPr/>
        </p:nvSpPr>
        <p:spPr>
          <a:xfrm>
            <a:off x="502920" y="51680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suddenly.（盲填）</a:t>
            </a:r>
            <a:endParaRPr lang="en-US" altLang="zh-CN" sz="2400" dirty="0"/>
          </a:p>
        </p:txBody>
      </p:sp>
      <p:sp>
        <p:nvSpPr>
          <p:cNvPr id="13" name="QB_6_AN.53_1#b9d7d4719.blank?vcp=1&amp;pid=077bb930c&amp;color=0,0,0&amp;vpa=27&amp;vtp=1&amp;bbb=1"/>
          <p:cNvSpPr/>
          <p:nvPr/>
        </p:nvSpPr>
        <p:spPr>
          <a:xfrm>
            <a:off x="3285014" y="514007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8ffec220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8ffec220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raise的用法</a:t>
            </a:r>
            <a:endParaRPr lang="en-US" altLang="zh-CN" sz="2800" b="1" dirty="0"/>
          </a:p>
        </p:txBody>
      </p:sp>
      <p:sp>
        <p:nvSpPr>
          <p:cNvPr id="4" name="P_5_BD#25811e2fa?vcp=1&amp;pid=d8ffec220&amp;color=0,0,0&amp;vtp=1&amp;bbb=1&amp;hb=1"/>
          <p:cNvSpPr/>
          <p:nvPr/>
        </p:nvSpPr>
        <p:spPr>
          <a:xfrm>
            <a:off x="502920" y="1308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raise作及物动词，可意为“募集；征集”，其过去式和过去分词均为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。常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用短语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“raise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”意为“为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筹款”。</a:t>
            </a:r>
            <a:endParaRPr lang="en-US" altLang="zh-CN" sz="2400" dirty="0"/>
          </a:p>
        </p:txBody>
      </p:sp>
      <p:graphicFrame>
        <p:nvGraphicFramePr>
          <p:cNvPr id="15" name="P_5_BD#25811e2fa?colgroup=3,8,6,16&amp;vcp=1&amp;pid=d8ffec220&amp;color=0,0,0&amp;vtp=1&amp;bbb=1&amp;hb=1"/>
          <p:cNvGraphicFramePr>
            <a:graphicFrameLocks noGrp="1"/>
          </p:cNvGraphicFramePr>
          <p:nvPr/>
        </p:nvGraphicFramePr>
        <p:xfrm>
          <a:off x="502920" y="2475230"/>
          <a:ext cx="11137392" cy="3921252"/>
        </p:xfrm>
        <a:graphic>
          <a:graphicData uri="http://schemas.openxmlformats.org/drawingml/2006/table">
            <a:tbl>
              <a:tblPr/>
              <a:tblGrid>
                <a:gridCol w="1216152"/>
                <a:gridCol w="2706624"/>
                <a:gridCol w="2121408"/>
                <a:gridCol w="509320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为及物动词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于被动语态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举起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升起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举手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提高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涨价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筹集（资金）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筹款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抚养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养育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family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养家糊口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饲养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种植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养牛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P_5_BD#25811e2fa?colgroup=3,8,6,16&amp;vcp=1&amp;pid=d8ffec220&amp;color=0,0,0&amp;mp=1&amp;vtp=1&amp;bt=1&amp;bbb=1&amp;hb=1"/>
          <p:cNvGraphicFramePr>
            <a:graphicFrameLocks noGrp="1"/>
          </p:cNvGraphicFramePr>
          <p:nvPr/>
        </p:nvGraphicFramePr>
        <p:xfrm>
          <a:off x="502920" y="2036765"/>
          <a:ext cx="11137392" cy="3857498"/>
        </p:xfrm>
        <a:graphic>
          <a:graphicData uri="http://schemas.openxmlformats.org/drawingml/2006/table">
            <a:tbl>
              <a:tblPr/>
              <a:tblGrid>
                <a:gridCol w="1216152"/>
                <a:gridCol w="2706624"/>
                <a:gridCol w="2121408"/>
                <a:gridCol w="509320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为不及物动词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可用于被动语态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temperature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degrees.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气温上升了三度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·Sales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20%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Christmas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period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圣诞节期间销售量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增长了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20%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升起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在天空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eastern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sky.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月亮从东边的天空升起来了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25811e2fa?colgroup=3,8,6,16&amp;vcp=1&amp;pid=d8ffec220&amp;color=0,0,0&amp;mp=1&amp;vtp=1&amp;bt=1&amp;bbb=1"/>
          <p:cNvSpPr txBox="1"/>
          <p:nvPr/>
        </p:nvSpPr>
        <p:spPr>
          <a:xfrm>
            <a:off x="11024759" y="142030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b8982805?vcp=1&amp;pid=d8ffec22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b8982805?vcp=1&amp;pid=d8ffec22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7" name="QM_6_BD.54_1#d4c8a9bc8?colgroup=36&amp;vcp=1&amp;pid=fb8982805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55_1#76a50fdf4?vcp=1&amp;pid=d4c8a9bc8&amp;color=0,0,0&amp;vtp=1&amp;bbb=1&amp;hb=1"/>
          <p:cNvSpPr/>
          <p:nvPr/>
        </p:nvSpPr>
        <p:spPr>
          <a:xfrm>
            <a:off x="502920" y="2070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6" name="QB_7_AN.56_1#76a50fdf4.blank?vcp=1&amp;pid=d4c8a9bc8&amp;color=0,0,0&amp;vpa=28&amp;vtp=1&amp;bbb=1"/>
          <p:cNvSpPr/>
          <p:nvPr/>
        </p:nvSpPr>
        <p:spPr>
          <a:xfrm>
            <a:off x="3221514" y="204216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endParaRPr lang="en-US" altLang="zh-CN" sz="2400" dirty="0"/>
          </a:p>
        </p:txBody>
      </p:sp>
      <p:sp>
        <p:nvSpPr>
          <p:cNvPr id="8" name="QB_7_AN.58_1#76a50fdf4.blank?vcp=1&amp;pid=d4c8a9bc8&amp;color=0,0,0&amp;vpa=29&amp;vtp=1&amp;bbb=1"/>
          <p:cNvSpPr/>
          <p:nvPr/>
        </p:nvSpPr>
        <p:spPr>
          <a:xfrm>
            <a:off x="2543652" y="315976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endParaRPr lang="en-US" altLang="zh-CN" sz="2400" dirty="0"/>
          </a:p>
        </p:txBody>
      </p:sp>
      <p:sp>
        <p:nvSpPr>
          <p:cNvPr id="10" name="QB_7_AN.60_1#76a50fdf4.blank?vcp=1&amp;pid=d4c8a9bc8&amp;color=0,0,0&amp;vpa=30&amp;vtp=1&amp;bbb=1"/>
          <p:cNvSpPr/>
          <p:nvPr/>
        </p:nvSpPr>
        <p:spPr>
          <a:xfrm>
            <a:off x="4666139" y="3696970"/>
            <a:ext cx="812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rises</a:t>
            </a:r>
            <a:endParaRPr lang="en-US" altLang="zh-CN" sz="2400" dirty="0"/>
          </a:p>
        </p:txBody>
      </p:sp>
      <p:sp>
        <p:nvSpPr>
          <p:cNvPr id="11" name="QB_7_BD.61_1#9c298df78?sp=1&amp;vcp=1&amp;pid=d4c8a9bc8&amp;color=0,0,0&amp;vtp=1&amp;bbb=1&amp;hb=1"/>
          <p:cNvSpPr/>
          <p:nvPr/>
        </p:nvSpPr>
        <p:spPr>
          <a:xfrm>
            <a:off x="502920" y="426631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Hybrid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rice.</a:t>
            </a:r>
            <a:endParaRPr lang="en-US" altLang="zh-CN" sz="2400" dirty="0"/>
          </a:p>
        </p:txBody>
      </p:sp>
      <p:sp>
        <p:nvSpPr>
          <p:cNvPr id="12" name="QB_7_AN.62_1#9c298df78.blank?vcp=1&amp;pid=d4c8a9bc8&amp;color=0,0,0&amp;vpa=31&amp;vtp=1&amp;bbb=1"/>
          <p:cNvSpPr/>
          <p:nvPr/>
        </p:nvSpPr>
        <p:spPr>
          <a:xfrm>
            <a:off x="9665177" y="5355971"/>
            <a:ext cx="18669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（to）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3_1#279a424bf?vcp=1&amp;pid=d4c8a9bc8&amp;color=0,0,0&amp;vtp=1&amp;bbb=1"/>
          <p:cNvSpPr/>
          <p:nvPr/>
        </p:nvSpPr>
        <p:spPr>
          <a:xfrm>
            <a:off x="502920" y="31647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（rise）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o'clock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（raise）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4" name="QB_7_AN.64_1#279a424bf.blank?vcp=1&amp;pid=d4c8a9bc8&amp;color=0,0,0&amp;vpa=32&amp;vtp=1&amp;bbb=1"/>
          <p:cNvSpPr/>
          <p:nvPr/>
        </p:nvSpPr>
        <p:spPr>
          <a:xfrm>
            <a:off x="2064227" y="3136775"/>
            <a:ext cx="7564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rose</a:t>
            </a:r>
            <a:endParaRPr lang="en-US" altLang="zh-CN" sz="2400" dirty="0"/>
          </a:p>
        </p:txBody>
      </p:sp>
      <p:sp>
        <p:nvSpPr>
          <p:cNvPr id="5" name="QB_7_AN.66_1#279a424bf.blank?vcp=1&amp;pid=d4c8a9bc8&amp;color=0,0,0&amp;vpa=33&amp;vtp=1&amp;bbb=1"/>
          <p:cNvSpPr/>
          <p:nvPr/>
        </p:nvSpPr>
        <p:spPr>
          <a:xfrm>
            <a:off x="2158523" y="3673986"/>
            <a:ext cx="965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9c3f17fb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9c3f17fb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辨析lie与lay</a:t>
            </a:r>
            <a:endParaRPr lang="en-US" altLang="zh-CN" sz="2800" b="1" dirty="0"/>
          </a:p>
        </p:txBody>
      </p:sp>
      <p:graphicFrame>
        <p:nvGraphicFramePr>
          <p:cNvPr id="18" name="P_5_BD#7132abf33?colgroup=3,3,5,5,5,8&amp;vcp=1&amp;pid=c9c3f17fb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46536" cy="2466215"/>
        </p:xfrm>
        <a:graphic>
          <a:graphicData uri="http://schemas.openxmlformats.org/drawingml/2006/table">
            <a:tbl>
              <a:tblPr/>
              <a:tblGrid>
                <a:gridCol w="1298448"/>
                <a:gridCol w="1298448"/>
                <a:gridCol w="1965960"/>
                <a:gridCol w="1965960"/>
                <a:gridCol w="1965960"/>
                <a:gridCol w="26517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过去分词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lying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lying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谎言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放置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132abf33?vcp=1&amp;pid=c9c3f17fb&amp;color=0,0,0&amp;vtp=1&amp;bt=1&amp;bbb=1"/>
          <p:cNvSpPr/>
          <p:nvPr/>
        </p:nvSpPr>
        <p:spPr>
          <a:xfrm>
            <a:off x="502920" y="208388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lie用法归纳</a:t>
            </a:r>
            <a:endParaRPr lang="en-US" altLang="zh-CN" sz="24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3" name="P_5_BD#7132abf33?vcp=1&amp;pid=c9c3f17f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648" y="2688656"/>
            <a:ext cx="6391656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2a8f94e0?vcp=1&amp;pid=c9c3f17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2a8f94e0?vcp=1&amp;pid=c9c3f17f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67_1#24b6007b4?vcp=1&amp;pid=e2a8f94e0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parents.（盲填）</a:t>
            </a:r>
            <a:endParaRPr lang="en-US" altLang="zh-CN" sz="2400" dirty="0"/>
          </a:p>
        </p:txBody>
      </p:sp>
      <p:sp>
        <p:nvSpPr>
          <p:cNvPr id="5" name="QB_6_AN.68_1#24b6007b4.blank?vcp=1&amp;pid=e2a8f94e0&amp;color=0,0,0&amp;vpa=34&amp;vtp=1"/>
          <p:cNvSpPr/>
          <p:nvPr/>
        </p:nvSpPr>
        <p:spPr>
          <a:xfrm>
            <a:off x="5026501" y="129286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6_AN.70_1#24b6007b4.blank?vcp=1&amp;pid=e2a8f94e0&amp;color=0,0,0&amp;vpa=35&amp;vtp=1&amp;bbb=1"/>
          <p:cNvSpPr/>
          <p:nvPr/>
        </p:nvSpPr>
        <p:spPr>
          <a:xfrm>
            <a:off x="6784817" y="18300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graphicFrame>
        <p:nvGraphicFramePr>
          <p:cNvPr id="20" name="QM_6_BD.71_1#ad790af4f?colgroup=36&amp;vcp=1&amp;pid=e2a8f94e0&amp;color=0,0,0&amp;vtp=1&amp;bbb=1"/>
          <p:cNvGraphicFramePr>
            <a:graphicFrameLocks noGrp="1"/>
          </p:cNvGraphicFramePr>
          <p:nvPr/>
        </p:nvGraphicFramePr>
        <p:xfrm>
          <a:off x="502920" y="248793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QB_7_BD.72_1#6af1387dc?vcp=1&amp;pid=ad790af4f&amp;color=0,0,0&amp;vtp=1&amp;bbb=1"/>
          <p:cNvSpPr/>
          <p:nvPr/>
        </p:nvSpPr>
        <p:spPr>
          <a:xfrm>
            <a:off x="502920" y="311023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blanket.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Zhonghua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road.</a:t>
            </a:r>
            <a:endParaRPr lang="en-US" altLang="zh-CN" sz="2400" dirty="0"/>
          </a:p>
        </p:txBody>
      </p:sp>
      <p:sp>
        <p:nvSpPr>
          <p:cNvPr id="10" name="QB_7_AN.73_1#6af1387dc.blank?vcp=1&amp;pid=ad790af4f&amp;color=0,0,0&amp;vpa=36&amp;vtp=1&amp;bbb=1"/>
          <p:cNvSpPr/>
          <p:nvPr/>
        </p:nvSpPr>
        <p:spPr>
          <a:xfrm>
            <a:off x="6491446" y="3069590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lying</a:t>
            </a:r>
            <a:endParaRPr lang="en-US" altLang="zh-CN" sz="2400" dirty="0"/>
          </a:p>
        </p:txBody>
      </p:sp>
      <p:sp>
        <p:nvSpPr>
          <p:cNvPr id="12" name="QB_7_AN.75_1#6af1387dc.blank?vcp=1&amp;pid=ad790af4f&amp;color=0,0,0&amp;vpa=37&amp;vtp=1&amp;bbb=1"/>
          <p:cNvSpPr/>
          <p:nvPr/>
        </p:nvSpPr>
        <p:spPr>
          <a:xfrm>
            <a:off x="1497488" y="3641090"/>
            <a:ext cx="711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laid</a:t>
            </a:r>
            <a:endParaRPr lang="en-US" altLang="zh-CN" sz="2400" dirty="0"/>
          </a:p>
        </p:txBody>
      </p:sp>
      <p:sp>
        <p:nvSpPr>
          <p:cNvPr id="14" name="QB_7_AN.77_1#6af1387dc.blank?vcp=1&amp;pid=ad790af4f&amp;color=0,0,0&amp;vpa=38&amp;vtp=1&amp;bbb=1"/>
          <p:cNvSpPr/>
          <p:nvPr/>
        </p:nvSpPr>
        <p:spPr>
          <a:xfrm>
            <a:off x="8977788" y="4165600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5316e956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a5316e956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辨析used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sth.、be/get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1" dirty="0"/>
          </a:p>
        </p:txBody>
      </p:sp>
      <p:graphicFrame>
        <p:nvGraphicFramePr>
          <p:cNvPr id="21" name="P_5_BD#614d09e87?colgroup=13,21&amp;vcp=1&amp;pid=a5316e956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382010"/>
        </p:xfrm>
        <a:graphic>
          <a:graphicData uri="http://schemas.openxmlformats.org/drawingml/2006/table">
            <a:tbl>
              <a:tblPr/>
              <a:tblGrid>
                <a:gridCol w="4352544"/>
                <a:gridCol w="6803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意为“过去常常做某事”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表示过去习惯性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性的动作或状态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暗指现在已经不存在该情况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（doing）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意为“习惯于（做）某事”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to为介词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后接名词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代词或动词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-ing形式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sth./for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是被动语态结构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意为“被用来做某事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该结构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的主语一般是事物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fdd63f6e?vcp=1&amp;pid=a5316e95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fdd63f6e?vcp=1&amp;pid=a5316e95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78_1#cb868da2d?vcp=1&amp;pid=bfdd63f6e&amp;color=0,0,0&amp;vtp=1&amp;bbb=1&amp;hb=1"/>
          <p:cNvSpPr/>
          <p:nvPr/>
        </p:nvSpPr>
        <p:spPr>
          <a:xfrm>
            <a:off x="502920" y="13208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（communicate）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e-mails.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（control）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（boil）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5" name="QB_6_AN.79_1#cb868da2d.blank?vcp=1&amp;pid=bfdd63f6e&amp;color=0,0,0&amp;vpa=39&amp;vtp=1&amp;bbb=1"/>
          <p:cNvSpPr/>
          <p:nvPr/>
        </p:nvSpPr>
        <p:spPr>
          <a:xfrm>
            <a:off x="5929789" y="1280160"/>
            <a:ext cx="2235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communicating</a:t>
            </a:r>
            <a:endParaRPr lang="en-US" altLang="zh-CN" sz="2400" dirty="0"/>
          </a:p>
        </p:txBody>
      </p:sp>
      <p:sp>
        <p:nvSpPr>
          <p:cNvPr id="7" name="QB_6_AN.81_1#cb868da2d.blank?vcp=1&amp;pid=bfdd63f6e&amp;color=0,0,0&amp;vpa=40&amp;vtp=1&amp;bbb=1"/>
          <p:cNvSpPr/>
          <p:nvPr/>
        </p:nvSpPr>
        <p:spPr>
          <a:xfrm>
            <a:off x="3139598" y="2410460"/>
            <a:ext cx="1103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endParaRPr lang="en-US" altLang="zh-CN" sz="2400" dirty="0"/>
          </a:p>
        </p:txBody>
      </p:sp>
      <p:sp>
        <p:nvSpPr>
          <p:cNvPr id="9" name="QB_6_AN.83_1#cb868da2d.blank?vcp=1&amp;pid=bfdd63f6e&amp;color=0,0,0&amp;vpa=41&amp;vtp=1&amp;bbb=1"/>
          <p:cNvSpPr/>
          <p:nvPr/>
        </p:nvSpPr>
        <p:spPr>
          <a:xfrm>
            <a:off x="4864576" y="2969260"/>
            <a:ext cx="155340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endParaRPr lang="en-US" altLang="zh-CN" sz="2400" dirty="0"/>
          </a:p>
        </p:txBody>
      </p:sp>
      <p:sp>
        <p:nvSpPr>
          <p:cNvPr id="11" name="QB_6_AN.85_1#cb868da2d.blank?vcp=1&amp;pid=bfdd63f6e&amp;color=0,0,0&amp;vpa=42&amp;vtp=1&amp;bbb=1"/>
          <p:cNvSpPr/>
          <p:nvPr/>
        </p:nvSpPr>
        <p:spPr>
          <a:xfrm>
            <a:off x="4364514" y="3493770"/>
            <a:ext cx="1117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boiling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e20eb04a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e20eb04a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重点8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辨析lonely与alone</a:t>
            </a:r>
            <a:endParaRPr lang="en-US" altLang="zh-CN" sz="2800" b="1" dirty="0"/>
          </a:p>
        </p:txBody>
      </p:sp>
      <p:graphicFrame>
        <p:nvGraphicFramePr>
          <p:cNvPr id="23" name="P_5_BD#ce497e894?colgroup=3,32&amp;vcp=1&amp;pid=de20eb04a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925699"/>
        </p:xfrm>
        <a:graphic>
          <a:graphicData uri="http://schemas.openxmlformats.org/drawingml/2006/table">
            <a:tbl>
              <a:tblPr/>
              <a:tblGrid>
                <a:gridCol w="1207008"/>
                <a:gridCol w="994867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lonely是形容词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作表语时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意为“孤独的”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是一种主观感受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lonely也可以作定语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意为“（经历或情况）孤独的”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该词还意为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荒凉的”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修饰表地点的名词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作形容词时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表示一种状态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意为“单独的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独自的”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在句中作表语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作副词时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意为“独自地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单独地”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oneself同义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在句中作状语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56dd1fa1?vcp=1&amp;pid=de20eb04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d56dd1fa1?vcp=1&amp;pid=de20eb04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24" name="QM_6_BD.86_1#32aa92b64?colgroup=36&amp;vcp=1&amp;pid=d56dd1fa1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87_1#55812084c?sp=1&amp;vcp=1&amp;pid=32aa92b64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kind!</a:t>
            </a:r>
            <a:endParaRPr lang="en-US" altLang="zh-CN" sz="2400" dirty="0"/>
          </a:p>
        </p:txBody>
      </p:sp>
      <p:sp>
        <p:nvSpPr>
          <p:cNvPr id="6" name="QB_7_AN.88_1#55812084c.blank?vcp=1&amp;pid=32aa92b64&amp;color=0,0,0&amp;vpa=43&amp;vtp=1&amp;bbb=1"/>
          <p:cNvSpPr/>
          <p:nvPr/>
        </p:nvSpPr>
        <p:spPr>
          <a:xfrm>
            <a:off x="6754718" y="2029460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endParaRPr lang="en-US" altLang="zh-CN" sz="2400" dirty="0"/>
          </a:p>
        </p:txBody>
      </p:sp>
      <p:sp>
        <p:nvSpPr>
          <p:cNvPr id="7" name="QB_7_BD.89_1#9ac1b112d?sp=1&amp;vcp=1&amp;pid=32aa92b64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won't.</a:t>
            </a:r>
            <a:endParaRPr lang="en-US" altLang="zh-CN" sz="2400" dirty="0"/>
          </a:p>
        </p:txBody>
      </p:sp>
      <p:sp>
        <p:nvSpPr>
          <p:cNvPr id="8" name="QB_7_AN.90_1#9ac1b112d.blank?vcp=1&amp;pid=32aa92b64&amp;color=0,0,0&amp;vpa=44&amp;vtp=1&amp;bbb=1"/>
          <p:cNvSpPr/>
          <p:nvPr/>
        </p:nvSpPr>
        <p:spPr>
          <a:xfrm>
            <a:off x="4437539" y="3144901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endParaRPr lang="en-US" altLang="zh-CN" sz="2400" dirty="0"/>
          </a:p>
        </p:txBody>
      </p:sp>
      <p:sp>
        <p:nvSpPr>
          <p:cNvPr id="9" name="QB_7_BD.91_1#06d6c23c4?vcp=1&amp;pid=32aa92b64&amp;color=0,0,0&amp;vtp=1&amp;bbb=1"/>
          <p:cNvSpPr/>
          <p:nvPr/>
        </p:nvSpPr>
        <p:spPr>
          <a:xfrm>
            <a:off x="502920" y="42764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pretty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stupid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</p:txBody>
      </p:sp>
      <p:sp>
        <p:nvSpPr>
          <p:cNvPr id="10" name="QB_7_AN.92_1#06d6c23c4.blank?vcp=1&amp;pid=32aa92b64&amp;color=0,0,0&amp;vpa=45&amp;vtp=1&amp;bbb=1"/>
          <p:cNvSpPr/>
          <p:nvPr/>
        </p:nvSpPr>
        <p:spPr>
          <a:xfrm>
            <a:off x="2730977" y="4235831"/>
            <a:ext cx="998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</a:t>
            </a:r>
            <a:endParaRPr lang="en-US" altLang="zh-CN" sz="2400" dirty="0"/>
          </a:p>
        </p:txBody>
      </p:sp>
      <p:sp>
        <p:nvSpPr>
          <p:cNvPr id="12" name="QB_7_AN.94_1#06d6c23c4.blank?vcp=1&amp;pid=32aa92b64&amp;color=0,0,0&amp;vpa=46&amp;vtp=1&amp;bbb=1"/>
          <p:cNvSpPr/>
          <p:nvPr/>
        </p:nvSpPr>
        <p:spPr>
          <a:xfrm>
            <a:off x="6123464" y="4785741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9c690e9d?vcp=1&amp;pid=f10db7aed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5" name="QB_5_BD.95_1#043493e78?colgroup=3,10,21&amp;vcp=1&amp;pid=89c690e9d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364609"/>
        </p:xfrm>
        <a:graphic>
          <a:graphicData uri="http://schemas.openxmlformats.org/drawingml/2006/table">
            <a:tbl>
              <a:tblPr/>
              <a:tblGrid>
                <a:gridCol w="1106424"/>
                <a:gridCol w="3374136"/>
                <a:gridCol w="66659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扛（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.运送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载运（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.传播（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.承载（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seafood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suitcase.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bridge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traffic.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.Birds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monkeys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diseases.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sign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A.标志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信号（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.签字;签署（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noticed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signs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signed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trade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agreement.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96_1#043493e78.blank?vcp=1&amp;pid=89c690e9d&amp;color=0,0,0&amp;vpa=47&amp;vtp=1"/>
          <p:cNvSpPr/>
          <p:nvPr/>
        </p:nvSpPr>
        <p:spPr>
          <a:xfrm>
            <a:off x="9867224" y="193535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97_1#043493e78.blank?vcp=1&amp;pid=89c690e9d&amp;color=0,0,0&amp;vpa=48&amp;vtp=1"/>
          <p:cNvSpPr/>
          <p:nvPr/>
        </p:nvSpPr>
        <p:spPr>
          <a:xfrm>
            <a:off x="8993273" y="241795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98_1#043493e78.blank?vcp=1&amp;pid=89c690e9d&amp;color=0,0,0&amp;vpa=49&amp;vtp=1"/>
          <p:cNvSpPr/>
          <p:nvPr/>
        </p:nvSpPr>
        <p:spPr>
          <a:xfrm>
            <a:off x="11049911" y="290055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5_AN.99_1#043493e78.blank?vcp=1&amp;pid=89c690e9d&amp;color=0,0,0&amp;vpa=50&amp;vtp=1"/>
          <p:cNvSpPr/>
          <p:nvPr/>
        </p:nvSpPr>
        <p:spPr>
          <a:xfrm>
            <a:off x="10431548" y="336232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B_5_AN.100_1#043493e78.blank?vcp=1&amp;pid=89c690e9d&amp;color=0,0,0&amp;vpa=51&amp;vtp=1"/>
          <p:cNvSpPr/>
          <p:nvPr/>
        </p:nvSpPr>
        <p:spPr>
          <a:xfrm>
            <a:off x="9863223" y="436448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5_AN.101_1#043493e78.blank?vcp=1&amp;pid=89c690e9d&amp;color=0,0,0&amp;vpa=52&amp;vtp=1"/>
          <p:cNvSpPr/>
          <p:nvPr/>
        </p:nvSpPr>
        <p:spPr>
          <a:xfrm>
            <a:off x="6389774" y="5308854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03870599?vcp=1&amp;pid=89c690e9d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动词短语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（P74）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de63824c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第十一讲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1—2</a:t>
            </a:r>
            <a:endParaRPr lang="en-US" altLang="zh-CN" sz="4800" dirty="0"/>
          </a:p>
        </p:txBody>
      </p:sp>
      <p:pic>
        <p:nvPicPr>
          <p:cNvPr id="3" name="C_2#ede63824c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10db7aed?vcp=1&amp;pid=ede63824c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cb4fdc5aa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cb4fdc5aa?vcp=1&amp;pid=f10db7aed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mean的用法</a:t>
            </a:r>
            <a:endParaRPr lang="en-US" altLang="zh-CN" sz="2800" b="1" dirty="0"/>
          </a:p>
        </p:txBody>
      </p:sp>
      <p:pic>
        <p:nvPicPr>
          <p:cNvPr id="5" name="P_5_BD#a09cd3f38?htil=1&amp;vcp=1&amp;pid=cb4fdc5a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6262" y="1852676"/>
            <a:ext cx="5363997" cy="45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a09cd3f38?htil=1&amp;vcp=1&amp;pid=cb4fdc5aa&amp;color=0,0,0&amp;vtp=1&amp;bbb=1&amp;hb=1"/>
          <p:cNvSpPr/>
          <p:nvPr/>
        </p:nvSpPr>
        <p:spPr>
          <a:xfrm>
            <a:off x="502920" y="1816100"/>
            <a:ext cx="559612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meaningless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disorder.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如果没有规则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生活将会毫无意义且混乱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4a390c1e?vcp=1&amp;pid=cb4fdc5a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4a390c1e?vcp=1&amp;pid=cb4fdc5a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4efdb68c6?vcp=1&amp;pid=04a390c1e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forgot.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（mean）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（mean）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（mean）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（travel）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agreement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to.（盲填）</a:t>
            </a:r>
            <a:endParaRPr lang="en-US" altLang="zh-CN" sz="2400" dirty="0"/>
          </a:p>
        </p:txBody>
      </p:sp>
      <p:sp>
        <p:nvSpPr>
          <p:cNvPr id="5" name="QB_6_AN.2_1#4efdb68c6.blank?vcp=1&amp;pid=04a390c1e&amp;color=0,0,0&amp;vpa=1&amp;vtp=1&amp;bbb=1"/>
          <p:cNvSpPr/>
          <p:nvPr/>
        </p:nvSpPr>
        <p:spPr>
          <a:xfrm>
            <a:off x="1846739" y="1292860"/>
            <a:ext cx="1084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endParaRPr lang="en-US" altLang="zh-CN" sz="2400" dirty="0"/>
          </a:p>
        </p:txBody>
      </p:sp>
      <p:sp>
        <p:nvSpPr>
          <p:cNvPr id="7" name="QB_6_AN.4_1#4efdb68c6.blank?vcp=1&amp;pid=04a390c1e&amp;color=0,0,0&amp;vpa=2&amp;vtp=1&amp;bbb=1"/>
          <p:cNvSpPr/>
          <p:nvPr/>
        </p:nvSpPr>
        <p:spPr>
          <a:xfrm>
            <a:off x="5905976" y="1838960"/>
            <a:ext cx="169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meaningful</a:t>
            </a:r>
            <a:endParaRPr lang="en-US" altLang="zh-CN" sz="2400" dirty="0"/>
          </a:p>
        </p:txBody>
      </p:sp>
      <p:sp>
        <p:nvSpPr>
          <p:cNvPr id="9" name="QB_6_AN.6_1#4efdb68c6.blank?vcp=1&amp;pid=04a390c1e&amp;color=0,0,0&amp;vpa=3&amp;vtp=1&amp;bbb=1"/>
          <p:cNvSpPr/>
          <p:nvPr/>
        </p:nvSpPr>
        <p:spPr>
          <a:xfrm>
            <a:off x="1701515" y="2956560"/>
            <a:ext cx="1457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endParaRPr lang="en-US" altLang="zh-CN" sz="2400" dirty="0"/>
          </a:p>
        </p:txBody>
      </p:sp>
      <p:sp>
        <p:nvSpPr>
          <p:cNvPr id="11" name="QB_6_AN.8_1#4efdb68c6.blank?vcp=1&amp;pid=04a390c1e&amp;color=0,0,0&amp;vpa=4&amp;vtp=1&amp;bbb=1"/>
          <p:cNvSpPr/>
          <p:nvPr/>
        </p:nvSpPr>
        <p:spPr>
          <a:xfrm>
            <a:off x="3296126" y="3515360"/>
            <a:ext cx="179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meaningless</a:t>
            </a:r>
            <a:endParaRPr lang="en-US" altLang="zh-CN" sz="2400" dirty="0"/>
          </a:p>
        </p:txBody>
      </p:sp>
      <p:sp>
        <p:nvSpPr>
          <p:cNvPr id="13" name="QB_6_AN.10_1#4efdb68c6.blank?vcp=1&amp;pid=04a390c1e&amp;color=0,0,0&amp;vpa=5&amp;vtp=1&amp;bbb=1"/>
          <p:cNvSpPr/>
          <p:nvPr/>
        </p:nvSpPr>
        <p:spPr>
          <a:xfrm>
            <a:off x="3924776" y="4074160"/>
            <a:ext cx="27225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traveling/travelling</a:t>
            </a:r>
            <a:endParaRPr lang="en-US" altLang="zh-CN" sz="2400" dirty="0"/>
          </a:p>
        </p:txBody>
      </p:sp>
      <p:sp>
        <p:nvSpPr>
          <p:cNvPr id="15" name="QB_6_AN.12_1#4efdb68c6.blank?vcp=1&amp;pid=04a390c1e&amp;color=0,0,0&amp;vpa=6&amp;vtp=1&amp;bbb=1"/>
          <p:cNvSpPr/>
          <p:nvPr/>
        </p:nvSpPr>
        <p:spPr>
          <a:xfrm>
            <a:off x="4874101" y="46456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7" name="QB_6_AN.14_1#4efdb68c6.blank?vcp=1&amp;pid=04a390c1e&amp;color=0,0,0&amp;vpa=7&amp;vtp=1&amp;bbb=1"/>
          <p:cNvSpPr/>
          <p:nvPr/>
        </p:nvSpPr>
        <p:spPr>
          <a:xfrm>
            <a:off x="1762602" y="57416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7c2ed658?vcp=1&amp;pid=f10db7a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7c2ed658?vcp=1&amp;pid=f10db7aed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辨析death、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dead与dying</a:t>
            </a:r>
            <a:endParaRPr lang="en-US" altLang="zh-CN" sz="2800" b="1" dirty="0"/>
          </a:p>
        </p:txBody>
      </p:sp>
      <p:graphicFrame>
        <p:nvGraphicFramePr>
          <p:cNvPr id="8" name="P_5_BD#2fdefc2fc?colgroup=6,9,19&amp;vcp=1&amp;pid=27c2ed658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73968" cy="5020691"/>
        </p:xfrm>
        <a:graphic>
          <a:graphicData uri="http://schemas.openxmlformats.org/drawingml/2006/table">
            <a:tbl>
              <a:tblPr/>
              <a:tblGrid>
                <a:gridCol w="2020824"/>
                <a:gridCol w="2999232"/>
                <a:gridCol w="6153912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2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death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死亡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father's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forced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他父亲的死迫使他快速成熟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9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died;died）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.死亡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常与介词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of/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表示“死于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forests,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人们砍伐森林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所以我们没有吃的东西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我们都死了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9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.死亡的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·Police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contact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警方在设法与死者的家属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联系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2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dying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.垂死的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即将死亡的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simple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burial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她的临终遗愿是办个简朴的葬礼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4d6e283e?vcp=1&amp;pid=27c2ed658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4d6e283e?vcp=1&amp;pid=27c2ed658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5_1#4f98da7bb?sp=1&amp;vcp=1&amp;pid=e4d6e283e&amp;color=0,0,0&amp;vtp=1&amp;bbb=1&amp;hb=1"/>
          <p:cNvSpPr/>
          <p:nvPr/>
        </p:nvSpPr>
        <p:spPr>
          <a:xfrm>
            <a:off x="502920" y="1320800"/>
            <a:ext cx="11183112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6_AN.16_1#4f98da7bb.blank?vcp=1&amp;pid=e4d6e283e&amp;color=0,0,0&amp;vpa=8&amp;vtp=1&amp;bbb=1"/>
          <p:cNvSpPr/>
          <p:nvPr/>
        </p:nvSpPr>
        <p:spPr>
          <a:xfrm>
            <a:off x="3143409" y="1851660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</a:t>
            </a:r>
            <a:endParaRPr lang="en-US" altLang="zh-CN" sz="2400" dirty="0"/>
          </a:p>
        </p:txBody>
      </p:sp>
      <p:sp>
        <p:nvSpPr>
          <p:cNvPr id="6" name="QB_6_BD.17_1#05197b9cf?vcp=1&amp;pid=e4d6e283e&amp;color=0,0,0&amp;vtp=1&amp;bbb=1&amp;hb=1"/>
          <p:cNvSpPr/>
          <p:nvPr/>
        </p:nvSpPr>
        <p:spPr>
          <a:xfrm>
            <a:off x="502920" y="296691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Ketty's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7" name="QB_6_AN.18_1#05197b9cf.blank?vcp=1&amp;pid=e4d6e283e&amp;color=0,0,0&amp;vpa=9&amp;vtp=1&amp;bbb=1"/>
          <p:cNvSpPr/>
          <p:nvPr/>
        </p:nvSpPr>
        <p:spPr>
          <a:xfrm>
            <a:off x="3492976" y="2938970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</a:t>
            </a:r>
            <a:endParaRPr lang="en-US" altLang="zh-CN" sz="2400" dirty="0"/>
          </a:p>
        </p:txBody>
      </p:sp>
      <p:sp>
        <p:nvSpPr>
          <p:cNvPr id="8" name="QB_6_AN.19_1#05197b9cf.blank?vcp=1&amp;pid=e4d6e283e&amp;color=0,0,0&amp;vpa=10&amp;vtp=1&amp;bbb=1"/>
          <p:cNvSpPr/>
          <p:nvPr/>
        </p:nvSpPr>
        <p:spPr>
          <a:xfrm>
            <a:off x="532288" y="349777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death</a:t>
            </a:r>
            <a:endParaRPr lang="en-US" altLang="zh-CN" sz="2400" dirty="0"/>
          </a:p>
        </p:txBody>
      </p:sp>
      <p:sp>
        <p:nvSpPr>
          <p:cNvPr id="10" name="QB_6_AN.21_1#05197b9cf.blank?vcp=1&amp;pid=e4d6e283e&amp;color=0,0,0&amp;vpa=11&amp;vtp=1&amp;bbb=1"/>
          <p:cNvSpPr/>
          <p:nvPr/>
        </p:nvSpPr>
        <p:spPr>
          <a:xfrm>
            <a:off x="3404076" y="405657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death</a:t>
            </a:r>
            <a:endParaRPr lang="en-US" altLang="zh-CN" sz="2400" dirty="0"/>
          </a:p>
        </p:txBody>
      </p:sp>
      <p:sp>
        <p:nvSpPr>
          <p:cNvPr id="12" name="QB_6_AN.23_1#05197b9cf.blank?vcp=1&amp;pid=e4d6e283e&amp;color=0,0,0&amp;vpa=12&amp;vtp=1&amp;bbb=1"/>
          <p:cNvSpPr/>
          <p:nvPr/>
        </p:nvSpPr>
        <p:spPr>
          <a:xfrm>
            <a:off x="2152173" y="4615370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died</a:t>
            </a:r>
            <a:endParaRPr lang="en-US" altLang="zh-CN" sz="2400" dirty="0"/>
          </a:p>
        </p:txBody>
      </p:sp>
      <p:sp>
        <p:nvSpPr>
          <p:cNvPr id="14" name="QB_6_AN.25_1#05197b9cf.blank?vcp=1&amp;pid=e4d6e283e&amp;color=0,0,0&amp;vpa=13&amp;vtp=1&amp;bbb=1"/>
          <p:cNvSpPr/>
          <p:nvPr/>
        </p:nvSpPr>
        <p:spPr>
          <a:xfrm>
            <a:off x="3308826" y="515258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death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6_1#605336abb?sp=1&amp;vcp=1&amp;pid=e4d6e283e&amp;color=0,0,0&amp;vtp=1&amp;bt=1&amp;bbb=1"/>
          <p:cNvSpPr/>
          <p:nvPr/>
        </p:nvSpPr>
        <p:spPr>
          <a:xfrm>
            <a:off x="502920" y="232924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illness.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endParaRPr lang="en-US" altLang="zh-CN" sz="2400" dirty="0"/>
          </a:p>
        </p:txBody>
      </p:sp>
      <p:sp>
        <p:nvSpPr>
          <p:cNvPr id="3" name="QB_6_AN.27_1#605336abb.blank?vcp=1&amp;pid=e4d6e283e&amp;color=0,0,0&amp;vpa=14&amp;vtp=1&amp;bbb=1"/>
          <p:cNvSpPr/>
          <p:nvPr/>
        </p:nvSpPr>
        <p:spPr>
          <a:xfrm>
            <a:off x="2542064" y="2301307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died</a:t>
            </a:r>
            <a:endParaRPr lang="en-US" altLang="zh-CN" sz="2400" dirty="0"/>
          </a:p>
        </p:txBody>
      </p:sp>
      <p:sp>
        <p:nvSpPr>
          <p:cNvPr id="4" name="QB_6_BD.28_1#e65c38c33?vcp=1&amp;pid=e4d6e283e&amp;color=0,0,0&amp;vtp=1&amp;bbb=1"/>
          <p:cNvSpPr/>
          <p:nvPr/>
        </p:nvSpPr>
        <p:spPr>
          <a:xfrm>
            <a:off x="502920" y="343757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Nowadays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cancer.（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5" name="QB_6_AN.29_1#e65c38c33.blank?vcp=1&amp;pid=e4d6e283e&amp;color=0,0,0&amp;vpa=15&amp;vtp=1&amp;bbb=1"/>
          <p:cNvSpPr/>
          <p:nvPr/>
        </p:nvSpPr>
        <p:spPr>
          <a:xfrm>
            <a:off x="4618514" y="3409634"/>
            <a:ext cx="11962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of/from</a:t>
            </a:r>
            <a:endParaRPr lang="en-US" altLang="zh-CN" sz="2400" dirty="0"/>
          </a:p>
        </p:txBody>
      </p:sp>
      <p:sp>
        <p:nvSpPr>
          <p:cNvPr id="7" name="QB_6_AN.31_1#e65c38c33.blank?vcp=1&amp;pid=e4d6e283e&amp;color=0,0,0&amp;vpa=16&amp;vtp=1&amp;bbb=1"/>
          <p:cNvSpPr/>
          <p:nvPr/>
        </p:nvSpPr>
        <p:spPr>
          <a:xfrm>
            <a:off x="5985351" y="3955735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6095</Words>
  <Application>WPS 演示</Application>
  <PresentationFormat>宽屏</PresentationFormat>
  <Paragraphs>520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2024-10-12T12:26:00Z</dcterms:created>
  <dcterms:modified xsi:type="dcterms:W3CDTF">2024-10-14T09:32:58Z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9AC2434B536742298F21F6D546BD2A3D_12</vt:lpwstr>
  </property>
  <property fmtid="{D5CDD505-2E9C-101B-9397-08002B2CF9AE}" pid="3" name="KSOProductBuildVer">
    <vt:lpwstr>2052-12.1.0.18276</vt:lpwstr>
  </property>
</Properties>
</file>